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312" r:id="rId3"/>
    <p:sldId id="257" r:id="rId4"/>
    <p:sldId id="313" r:id="rId5"/>
    <p:sldId id="314" r:id="rId6"/>
    <p:sldId id="315" r:id="rId7"/>
    <p:sldId id="316" r:id="rId8"/>
    <p:sldId id="318" r:id="rId9"/>
    <p:sldId id="319" r:id="rId10"/>
    <p:sldId id="327" r:id="rId11"/>
    <p:sldId id="320" r:id="rId12"/>
    <p:sldId id="291" r:id="rId13"/>
    <p:sldId id="321" r:id="rId14"/>
    <p:sldId id="333" r:id="rId15"/>
    <p:sldId id="264" r:id="rId16"/>
    <p:sldId id="294" r:id="rId17"/>
    <p:sldId id="308" r:id="rId18"/>
    <p:sldId id="323" r:id="rId19"/>
    <p:sldId id="309" r:id="rId20"/>
    <p:sldId id="310" r:id="rId21"/>
    <p:sldId id="290" r:id="rId22"/>
    <p:sldId id="295" r:id="rId23"/>
    <p:sldId id="330" r:id="rId24"/>
    <p:sldId id="336" r:id="rId25"/>
    <p:sldId id="297" r:id="rId26"/>
    <p:sldId id="331" r:id="rId27"/>
    <p:sldId id="299" r:id="rId28"/>
    <p:sldId id="334" r:id="rId29"/>
    <p:sldId id="325" r:id="rId30"/>
    <p:sldId id="335" r:id="rId31"/>
    <p:sldId id="328" r:id="rId32"/>
    <p:sldId id="300" r:id="rId33"/>
    <p:sldId id="301" r:id="rId34"/>
    <p:sldId id="302" r:id="rId35"/>
    <p:sldId id="304" r:id="rId36"/>
    <p:sldId id="332" r:id="rId37"/>
    <p:sldId id="303" r:id="rId38"/>
    <p:sldId id="279" r:id="rId39"/>
    <p:sldId id="322" r:id="rId40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42"/>
    </p:embeddedFont>
    <p:embeddedFont>
      <p:font typeface="Cambria Math" panose="02040503050406030204" pitchFamily="18" charset="0"/>
      <p:regular r:id="rId43"/>
    </p:embeddedFont>
    <p:embeddedFont>
      <p:font typeface="Roboto Slab" panose="020B0604020202020204" charset="0"/>
      <p:regular r:id="rId44"/>
      <p:bold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705F12-C8F7-42B8-ACEC-4B4F5BDFB36E}">
  <a:tblStyle styleId="{34705F12-C8F7-42B8-ACEC-4B4F5BDFB3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8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0424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56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8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3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48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528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18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73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7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2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3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319-43742-2_2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959555" y="1209398"/>
            <a:ext cx="7224890" cy="1362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tx1"/>
                </a:solidFill>
              </a:rPr>
              <a:t>Removal of Motion Artifacts from Photoplethysmogram Data for Feature Based Diagnosis of Atrial Fibrillation</a:t>
            </a:r>
            <a:endParaRPr sz="2600" dirty="0">
              <a:solidFill>
                <a:schemeClr val="tx1"/>
              </a:solidFill>
            </a:endParaRPr>
          </a:p>
        </p:txBody>
      </p:sp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167EE0C0-DF46-47BD-B1C5-B055800C0AED}"/>
              </a:ext>
            </a:extLst>
          </p:cNvPr>
          <p:cNvSpPr txBox="1">
            <a:spLocks/>
          </p:cNvSpPr>
          <p:nvPr/>
        </p:nvSpPr>
        <p:spPr>
          <a:xfrm>
            <a:off x="911706" y="3216901"/>
            <a:ext cx="7320588" cy="119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just"/>
            <a:r>
              <a:rPr lang="en-US" sz="1200" dirty="0">
                <a:solidFill>
                  <a:schemeClr val="tx1"/>
                </a:solidFill>
              </a:rPr>
              <a:t>By:					                         Supervisor: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Salaar Ali Assad    - 21100087			                         Dr. Muhammad Tahir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Sheraz Hassan       - 21100285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Mohammad Afaq  - 21100214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3EBD3-0328-4DC1-9912-409A8B18709C}"/>
              </a:ext>
            </a:extLst>
          </p:cNvPr>
          <p:cNvSpPr txBox="1"/>
          <p:nvPr/>
        </p:nvSpPr>
        <p:spPr>
          <a:xfrm>
            <a:off x="3393061" y="4206398"/>
            <a:ext cx="2357879" cy="60008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100" b="0" i="0" u="none" strike="noStrike" baseline="0" dirty="0">
                <a:latin typeface="Bahnschrift Light Condensed" panose="020B0502040204020203" pitchFamily="34" charset="0"/>
              </a:rPr>
              <a:t>      Department of Electrical Engineering</a:t>
            </a:r>
          </a:p>
          <a:p>
            <a:pPr algn="ctr"/>
            <a:r>
              <a:rPr lang="en-US" sz="1100" b="0" i="0" u="none" strike="noStrike" baseline="0" dirty="0">
                <a:latin typeface="Bahnschrift Light Condensed" panose="020B0502040204020203" pitchFamily="34" charset="0"/>
              </a:rPr>
              <a:t>  Lahore University of Management Sciences</a:t>
            </a:r>
            <a:endParaRPr lang="en-US" sz="800" dirty="0">
              <a:latin typeface="Bahnschrift Light Condensed" panose="020B0502040204020203" pitchFamily="34" charset="0"/>
            </a:endParaRPr>
          </a:p>
          <a:p>
            <a:pPr algn="ctr"/>
            <a:endParaRPr lang="en-US" sz="1100" dirty="0"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D0D4E9C-31E0-46C3-9BCF-63AEC979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71" y="3012630"/>
            <a:ext cx="1421058" cy="1193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20338-0C68-4DFF-B6A5-1A885E666B8C}"/>
              </a:ext>
            </a:extLst>
          </p:cNvPr>
          <p:cNvSpPr/>
          <p:nvPr/>
        </p:nvSpPr>
        <p:spPr>
          <a:xfrm>
            <a:off x="1252209" y="3835157"/>
            <a:ext cx="2617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indent="0" algn="ctr">
              <a:buNone/>
            </a:pP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Patient with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Afib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CD70C5EC-60EA-4CFE-88DB-AC69FB71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12" y="884015"/>
            <a:ext cx="3983722" cy="2843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D20338-0C68-4DFF-B6A5-1A885E666B8C}"/>
              </a:ext>
            </a:extLst>
          </p:cNvPr>
          <p:cNvSpPr/>
          <p:nvPr/>
        </p:nvSpPr>
        <p:spPr>
          <a:xfrm>
            <a:off x="5335432" y="3727436"/>
            <a:ext cx="2702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indent="0" algn="ctr">
              <a:buNone/>
            </a:pP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Corrupted Signal with Motion Artifacts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67F20AE-DDF6-4081-8DFF-D995F58E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3" y="884015"/>
            <a:ext cx="3791227" cy="28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2003-D4E6-4110-BE1E-C7E4120C9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185" y="1991850"/>
            <a:ext cx="6019052" cy="1159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Methodology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0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A5F7-1F7F-4F62-81BA-DCFA3F9C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High-End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99BC6-365E-48CB-84AA-2BA258A0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20951"/>
            <a:ext cx="3675300" cy="3725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Roboto Slab" panose="020B0604020202020204" charset="0"/>
                <a:ea typeface="Roboto Slab" panose="020B0604020202020204" charset="0"/>
              </a:rPr>
              <a:t>Empatica</a:t>
            </a: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 E4 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4 LED’s and 2 photodiodes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PPG sensor (64HZ)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3-axis accelerometer (32Hz)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Temperature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Pre-processing algorithm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1B16-91CC-4C6F-B6A5-633914DD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DAB59-8E0B-4EBB-9258-4121BC7D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18870"/>
            <a:ext cx="4270520" cy="25681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BA484-494B-42DF-B517-0C482854815E}"/>
              </a:ext>
            </a:extLst>
          </p:cNvPr>
          <p:cNvSpPr/>
          <p:nvPr/>
        </p:nvSpPr>
        <p:spPr>
          <a:xfrm>
            <a:off x="4927766" y="4314531"/>
            <a:ext cx="3558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Front and Back View of the </a:t>
            </a:r>
            <a:r>
              <a:rPr lang="en-US" dirty="0" err="1">
                <a:latin typeface="Roboto Slab" panose="020B0604020202020204" charset="0"/>
                <a:ea typeface="Roboto Slab" panose="020B0604020202020204" charset="0"/>
              </a:rPr>
              <a:t>Empatica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E4</a:t>
            </a:r>
            <a:endParaRPr lang="en-PK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35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A5F7-1F7F-4F62-81BA-DCFA3F9C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Low-End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99BC6-365E-48CB-84AA-2BA258A0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20951"/>
            <a:ext cx="3675300" cy="37257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Roboto Slab" panose="020B0604020202020204" charset="0"/>
                <a:ea typeface="Roboto Slab" panose="020B0604020202020204" charset="0"/>
              </a:rPr>
              <a:t>Maxim MAXREFDES103#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2 LED’s and 2 photodiodes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IR emitter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Variable sampling rate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31B16-91CC-4C6F-B6A5-633914DD1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99438-D967-4E76-B126-1FBCD796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52" y="1220951"/>
            <a:ext cx="1333224" cy="2738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46B99-4050-437E-A92F-29A2CC08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59" y="1220952"/>
            <a:ext cx="1233658" cy="2738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677BA7-4BED-4C1E-A678-B85DCB5DFD65}"/>
              </a:ext>
            </a:extLst>
          </p:cNvPr>
          <p:cNvSpPr/>
          <p:nvPr/>
        </p:nvSpPr>
        <p:spPr>
          <a:xfrm>
            <a:off x="4461450" y="4169300"/>
            <a:ext cx="3592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 Slab" panose="020B0604020202020204" charset="0"/>
                <a:ea typeface="Roboto Slab" panose="020B0604020202020204" charset="0"/>
              </a:rPr>
              <a:t>Front and Back View of the Maxim MAXREFDES103</a:t>
            </a:r>
            <a:endParaRPr lang="en-PK" sz="11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B0A3-676A-4BE3-BD43-2AF0CC9A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563301"/>
            <a:ext cx="7571700" cy="702600"/>
          </a:xfrm>
        </p:spPr>
        <p:txBody>
          <a:bodyPr/>
          <a:lstStyle/>
          <a:p>
            <a:r>
              <a:rPr lang="en-US" sz="2400" b="1" dirty="0"/>
              <a:t>Cost Analysis</a:t>
            </a:r>
            <a:endParaRPr lang="en-PK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1105E-7DB5-44EA-BC91-34151CC5E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D2B20D-246B-48F1-AF5D-562269106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174514"/>
              </p:ext>
            </p:extLst>
          </p:nvPr>
        </p:nvGraphicFramePr>
        <p:xfrm>
          <a:off x="1524000" y="2015490"/>
          <a:ext cx="6096000" cy="1407160"/>
        </p:xfrm>
        <a:graphic>
          <a:graphicData uri="http://schemas.openxmlformats.org/drawingml/2006/table">
            <a:tbl>
              <a:tblPr firstRow="1" bandRow="1">
                <a:tableStyleId>{34705F12-C8F7-42B8-ACEC-4B4F5BDFB36E}</a:tableStyleId>
              </a:tblPr>
              <a:tblGrid>
                <a:gridCol w="421758">
                  <a:extLst>
                    <a:ext uri="{9D8B030D-6E8A-4147-A177-3AD203B41FA5}">
                      <a16:colId xmlns:a16="http://schemas.microsoft.com/office/drawing/2014/main" val="2247511045"/>
                    </a:ext>
                  </a:extLst>
                </a:gridCol>
                <a:gridCol w="2466754">
                  <a:extLst>
                    <a:ext uri="{9D8B030D-6E8A-4147-A177-3AD203B41FA5}">
                      <a16:colId xmlns:a16="http://schemas.microsoft.com/office/drawing/2014/main" val="1333440844"/>
                    </a:ext>
                  </a:extLst>
                </a:gridCol>
                <a:gridCol w="769088">
                  <a:extLst>
                    <a:ext uri="{9D8B030D-6E8A-4147-A177-3AD203B41FA5}">
                      <a16:colId xmlns:a16="http://schemas.microsoft.com/office/drawing/2014/main" val="35461571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332359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7999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  <a:endParaRPr lang="en-PK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Qty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Unit Price (USD $)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 price (USD $)</a:t>
                      </a:r>
                      <a:endParaRPr lang="en-P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/>
                        <a:t>1-</a:t>
                      </a:r>
                      <a:endParaRPr lang="en-PK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Empatica</a:t>
                      </a:r>
                      <a:r>
                        <a:rPr lang="en-US" dirty="0"/>
                        <a:t> E4 wristband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K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1690</a:t>
                      </a:r>
                      <a:endParaRPr lang="en-PK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1690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7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2-</a:t>
                      </a:r>
                      <a:endParaRPr lang="en-P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MAXREFDES103#: Health Sensor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597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5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27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577516" y="308120"/>
            <a:ext cx="7780334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Software</a:t>
            </a:r>
            <a:endParaRPr sz="2800" b="1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577516" y="1200150"/>
            <a:ext cx="2628434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MATLAB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MATLAB is being used majorly for signal processing and analysis.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3121358" y="1200150"/>
            <a:ext cx="2628434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Jupyter Notebook</a:t>
            </a:r>
            <a:endParaRPr sz="2000" b="1" dirty="0">
              <a:latin typeface="Roboto Slab" panose="020B0604020202020204" charset="0"/>
              <a:ea typeface="Roboto Slab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We used Jupyter notebook environment for all our python-based working.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5860542" y="1200150"/>
            <a:ext cx="254384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Maxim UI/ Empatica UI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UI of Empatica was very straight forward to interact with whereas UI of Maxima required some understanding</a:t>
            </a:r>
            <a:endParaRPr sz="2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B348-0116-4819-8AAB-B743A187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F000-3098-420A-8605-BF2F0F67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261700"/>
            <a:ext cx="7571700" cy="30817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Three different types of data sets were used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Pre-existing data sets of 46 individuals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Data sets collected under homogenous environment using both E4 and Maxim.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Data sets from the IEEE signaling cup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1655C-B07A-4D13-BE7A-FCDC62184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293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C90C7B-A4EB-4536-9E51-6D600C38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05" y="308120"/>
            <a:ext cx="7571700" cy="702600"/>
          </a:xfrm>
        </p:spPr>
        <p:txBody>
          <a:bodyPr/>
          <a:lstStyle/>
          <a:p>
            <a:r>
              <a:rPr lang="en-US" sz="28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Data Quality Comparison - Maxim</a:t>
            </a:r>
            <a:endParaRPr lang="en-US" sz="32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B10125-5E14-4D88-B0C2-551884D83A01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E0D46C-9086-4433-8CC1-AEAD92E8B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85" y="1885170"/>
            <a:ext cx="3636995" cy="12224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Green least prone to motion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Red and IR as reference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3E2CDC1-7756-423C-8DA6-D5F355B9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04" y="834872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C90C7B-A4EB-4536-9E51-6D600C38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05" y="308120"/>
            <a:ext cx="7571700" cy="702600"/>
          </a:xfrm>
        </p:spPr>
        <p:txBody>
          <a:bodyPr/>
          <a:lstStyle/>
          <a:p>
            <a:r>
              <a:rPr lang="en-US" sz="28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Data Quality Comparison - Maxim</a:t>
            </a:r>
            <a:endParaRPr lang="en-US" sz="32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B1236ABF-4C68-44A6-AA10-F48A1B4CB9B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41706" y="3853106"/>
                <a:ext cx="7571700" cy="896745"/>
              </a:xfrm>
            </p:spPr>
            <p:txBody>
              <a:bodyPr/>
              <a:lstStyle/>
              <a:p>
                <a:pPr marL="76200" indent="0" algn="ctr">
                  <a:buNone/>
                </a:pPr>
                <a:r>
                  <a:rPr lang="en-US" sz="1600" b="1" i="0" u="none" strike="noStrike" baseline="0" dirty="0">
                    <a:latin typeface="Roboto Slab" panose="020B0604020202020204" charset="0"/>
                    <a:ea typeface="Roboto Slab" panose="020B0604020202020204" charset="0"/>
                  </a:rPr>
                  <a:t>Average Sampling rate =</a:t>
                </a:r>
                <a:r>
                  <a:rPr lang="en-US" sz="1600" b="1" i="0" u="none" strike="noStrike" dirty="0">
                    <a:latin typeface="Roboto Slab" panose="020B0604020202020204" charset="0"/>
                    <a:ea typeface="Roboto Slab" panose="020B060402020202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>
                            <a:latin typeface="Roboto Slab" panose="020B0604020202020204" charset="0"/>
                            <a:ea typeface="Roboto Slab" panose="020B0604020202020204" charset="0"/>
                          </a:rPr>
                          <m:t>Sampling</m:t>
                        </m:r>
                        <m:r>
                          <m:rPr>
                            <m:nor/>
                          </m:rPr>
                          <a:rPr lang="en-US" sz="1600" b="1">
                            <a:latin typeface="Roboto Slab" panose="020B0604020202020204" charset="0"/>
                            <a:ea typeface="Roboto Slab" panose="020B060402020202020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>
                            <a:latin typeface="Roboto Slab" panose="020B0604020202020204" charset="0"/>
                            <a:ea typeface="Roboto Slab" panose="020B0604020202020204" charset="0"/>
                          </a:rPr>
                          <m:t>Rate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dirty="0">
                            <a:latin typeface="Roboto Slab" panose="020B0604020202020204" charset="0"/>
                            <a:ea typeface="Roboto Slab" panose="020B0604020202020204" charset="0"/>
                          </a:rPr>
                          <m:t>Sampling</m:t>
                        </m:r>
                        <m:r>
                          <m:rPr>
                            <m:nor/>
                          </m:rPr>
                          <a:rPr lang="en-US" sz="1600" b="1" dirty="0">
                            <a:latin typeface="Roboto Slab" panose="020B0604020202020204" charset="0"/>
                            <a:ea typeface="Roboto Slab" panose="020B060402020202020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>
                            <a:latin typeface="Roboto Slab" panose="020B0604020202020204" charset="0"/>
                            <a:ea typeface="Roboto Slab" panose="020B0604020202020204" charset="0"/>
                          </a:rPr>
                          <m:t>Average</m:t>
                        </m:r>
                      </m:den>
                    </m:f>
                  </m:oMath>
                </a14:m>
                <a:endParaRPr lang="en-US" sz="1600" b="1" dirty="0">
                  <a:latin typeface="Roboto Slab" panose="020B0604020202020204" charset="0"/>
                  <a:ea typeface="Roboto Slab" panose="020B060402020202020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Roboto Slab" panose="020B0604020202020204" charset="0"/>
                  <a:ea typeface="Roboto Slab" panose="020B0604020202020204" charset="0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1236ABF-4C68-44A6-AA10-F48A1B4CB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1706" y="3853106"/>
                <a:ext cx="7571700" cy="89674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B10125-5E14-4D88-B0C2-551884D83A01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aphicFrame>
        <p:nvGraphicFramePr>
          <p:cNvPr id="8" name="Google Shape;215;p25">
            <a:extLst>
              <a:ext uri="{FF2B5EF4-FFF2-40B4-BE49-F238E27FC236}">
                <a16:creationId xmlns:a16="http://schemas.microsoft.com/office/drawing/2014/main" id="{A816B29D-84A9-4AE7-9465-25EA031F0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402489"/>
              </p:ext>
            </p:extLst>
          </p:nvPr>
        </p:nvGraphicFramePr>
        <p:xfrm>
          <a:off x="949863" y="1471147"/>
          <a:ext cx="7244274" cy="2190378"/>
        </p:xfrm>
        <a:graphic>
          <a:graphicData uri="http://schemas.openxmlformats.org/drawingml/2006/table">
            <a:tbl>
              <a:tblPr>
                <a:noFill/>
                <a:tableStyleId>{34705F12-C8F7-42B8-ACEC-4B4F5BDFB36E}</a:tableStyleId>
              </a:tblPr>
              <a:tblGrid>
                <a:gridCol w="2414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4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8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Sampling rate/Hz</a:t>
                      </a:r>
                      <a:endParaRPr sz="1100" b="1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</a:t>
                      </a:r>
                      <a:r>
                        <a:rPr lang="en" sz="1100" b="1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ampling average</a:t>
                      </a:r>
                      <a:endParaRPr sz="1100" b="1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Averaged sampling rate/Hz</a:t>
                      </a:r>
                      <a:endParaRPr sz="1100" b="1" dirty="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128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256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512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48858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1024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400" b="1" dirty="0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74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32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F0A5C2-24F9-40A3-97FC-1C1DF492C534}"/>
              </a:ext>
            </a:extLst>
          </p:cNvPr>
          <p:cNvSpPr txBox="1">
            <a:spLocks/>
          </p:cNvSpPr>
          <p:nvPr/>
        </p:nvSpPr>
        <p:spPr>
          <a:xfrm>
            <a:off x="859530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38B5-056A-4AF9-8A7F-0DD7A134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760"/>
            <a:ext cx="4667970" cy="373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04A7D-0188-42F4-B688-07F1ABB4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70" y="746760"/>
            <a:ext cx="4145193" cy="37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7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574931" y="1441473"/>
            <a:ext cx="5994138" cy="1130277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tx1"/>
                </a:solidFill>
              </a:rPr>
              <a:t>Removal of Motion Artifacts from Photoplethysmogram</a:t>
            </a:r>
            <a:endParaRPr sz="2600" dirty="0">
              <a:solidFill>
                <a:schemeClr val="tx1"/>
              </a:solidFill>
            </a:endParaRPr>
          </a:p>
        </p:txBody>
      </p:sp>
      <p:sp>
        <p:nvSpPr>
          <p:cNvPr id="7" name="Google Shape;70;p12">
            <a:extLst>
              <a:ext uri="{FF2B5EF4-FFF2-40B4-BE49-F238E27FC236}">
                <a16:creationId xmlns:a16="http://schemas.microsoft.com/office/drawing/2014/main" id="{A4AFBD84-2758-43B7-AAE3-1B7330972525}"/>
              </a:ext>
            </a:extLst>
          </p:cNvPr>
          <p:cNvSpPr txBox="1">
            <a:spLocks/>
          </p:cNvSpPr>
          <p:nvPr/>
        </p:nvSpPr>
        <p:spPr>
          <a:xfrm>
            <a:off x="1574931" y="2912310"/>
            <a:ext cx="5994136" cy="1130276"/>
          </a:xfrm>
          <a:prstGeom prst="rect">
            <a:avLst/>
          </a:prstGeom>
          <a:noFill/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24890"/>
                      <a:gd name="connsiteY0" fmla="*/ 0 h 1362352"/>
                      <a:gd name="connsiteX1" fmla="*/ 584559 w 7224890"/>
                      <a:gd name="connsiteY1" fmla="*/ 0 h 1362352"/>
                      <a:gd name="connsiteX2" fmla="*/ 1024621 w 7224890"/>
                      <a:gd name="connsiteY2" fmla="*/ 0 h 1362352"/>
                      <a:gd name="connsiteX3" fmla="*/ 1825927 w 7224890"/>
                      <a:gd name="connsiteY3" fmla="*/ 0 h 1362352"/>
                      <a:gd name="connsiteX4" fmla="*/ 2410486 w 7224890"/>
                      <a:gd name="connsiteY4" fmla="*/ 0 h 1362352"/>
                      <a:gd name="connsiteX5" fmla="*/ 2995045 w 7224890"/>
                      <a:gd name="connsiteY5" fmla="*/ 0 h 1362352"/>
                      <a:gd name="connsiteX6" fmla="*/ 3796351 w 7224890"/>
                      <a:gd name="connsiteY6" fmla="*/ 0 h 1362352"/>
                      <a:gd name="connsiteX7" fmla="*/ 4308662 w 7224890"/>
                      <a:gd name="connsiteY7" fmla="*/ 0 h 1362352"/>
                      <a:gd name="connsiteX8" fmla="*/ 5109968 w 7224890"/>
                      <a:gd name="connsiteY8" fmla="*/ 0 h 1362352"/>
                      <a:gd name="connsiteX9" fmla="*/ 5911274 w 7224890"/>
                      <a:gd name="connsiteY9" fmla="*/ 0 h 1362352"/>
                      <a:gd name="connsiteX10" fmla="*/ 6568082 w 7224890"/>
                      <a:gd name="connsiteY10" fmla="*/ 0 h 1362352"/>
                      <a:gd name="connsiteX11" fmla="*/ 7224890 w 7224890"/>
                      <a:gd name="connsiteY11" fmla="*/ 0 h 1362352"/>
                      <a:gd name="connsiteX12" fmla="*/ 7224890 w 7224890"/>
                      <a:gd name="connsiteY12" fmla="*/ 667552 h 1362352"/>
                      <a:gd name="connsiteX13" fmla="*/ 7224890 w 7224890"/>
                      <a:gd name="connsiteY13" fmla="*/ 1362352 h 1362352"/>
                      <a:gd name="connsiteX14" fmla="*/ 6568082 w 7224890"/>
                      <a:gd name="connsiteY14" fmla="*/ 1362352 h 1362352"/>
                      <a:gd name="connsiteX15" fmla="*/ 6055771 w 7224890"/>
                      <a:gd name="connsiteY15" fmla="*/ 1362352 h 1362352"/>
                      <a:gd name="connsiteX16" fmla="*/ 5398963 w 7224890"/>
                      <a:gd name="connsiteY16" fmla="*/ 1362352 h 1362352"/>
                      <a:gd name="connsiteX17" fmla="*/ 4597657 w 7224890"/>
                      <a:gd name="connsiteY17" fmla="*/ 1362352 h 1362352"/>
                      <a:gd name="connsiteX18" fmla="*/ 3940849 w 7224890"/>
                      <a:gd name="connsiteY18" fmla="*/ 1362352 h 1362352"/>
                      <a:gd name="connsiteX19" fmla="*/ 3500788 w 7224890"/>
                      <a:gd name="connsiteY19" fmla="*/ 1362352 h 1362352"/>
                      <a:gd name="connsiteX20" fmla="*/ 2988477 w 7224890"/>
                      <a:gd name="connsiteY20" fmla="*/ 1362352 h 1362352"/>
                      <a:gd name="connsiteX21" fmla="*/ 2187171 w 7224890"/>
                      <a:gd name="connsiteY21" fmla="*/ 1362352 h 1362352"/>
                      <a:gd name="connsiteX22" fmla="*/ 1530363 w 7224890"/>
                      <a:gd name="connsiteY22" fmla="*/ 1362352 h 1362352"/>
                      <a:gd name="connsiteX23" fmla="*/ 1018053 w 7224890"/>
                      <a:gd name="connsiteY23" fmla="*/ 1362352 h 1362352"/>
                      <a:gd name="connsiteX24" fmla="*/ 0 w 7224890"/>
                      <a:gd name="connsiteY24" fmla="*/ 1362352 h 1362352"/>
                      <a:gd name="connsiteX25" fmla="*/ 0 w 7224890"/>
                      <a:gd name="connsiteY25" fmla="*/ 722047 h 1362352"/>
                      <a:gd name="connsiteX26" fmla="*/ 0 w 7224890"/>
                      <a:gd name="connsiteY26" fmla="*/ 0 h 1362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224890" h="1362352" extrusionOk="0">
                        <a:moveTo>
                          <a:pt x="0" y="0"/>
                        </a:moveTo>
                        <a:cubicBezTo>
                          <a:pt x="117256" y="22601"/>
                          <a:pt x="335928" y="27665"/>
                          <a:pt x="584559" y="0"/>
                        </a:cubicBezTo>
                        <a:cubicBezTo>
                          <a:pt x="833190" y="-27665"/>
                          <a:pt x="852931" y="5616"/>
                          <a:pt x="1024621" y="0"/>
                        </a:cubicBezTo>
                        <a:cubicBezTo>
                          <a:pt x="1196311" y="-5616"/>
                          <a:pt x="1559716" y="27225"/>
                          <a:pt x="1825927" y="0"/>
                        </a:cubicBezTo>
                        <a:cubicBezTo>
                          <a:pt x="2092138" y="-27225"/>
                          <a:pt x="2233029" y="21611"/>
                          <a:pt x="2410486" y="0"/>
                        </a:cubicBezTo>
                        <a:cubicBezTo>
                          <a:pt x="2587943" y="-21611"/>
                          <a:pt x="2732977" y="-27373"/>
                          <a:pt x="2995045" y="0"/>
                        </a:cubicBezTo>
                        <a:cubicBezTo>
                          <a:pt x="3257113" y="27373"/>
                          <a:pt x="3546144" y="23785"/>
                          <a:pt x="3796351" y="0"/>
                        </a:cubicBezTo>
                        <a:cubicBezTo>
                          <a:pt x="4046558" y="-23785"/>
                          <a:pt x="4095806" y="13532"/>
                          <a:pt x="4308662" y="0"/>
                        </a:cubicBezTo>
                        <a:cubicBezTo>
                          <a:pt x="4521518" y="-13532"/>
                          <a:pt x="4853772" y="-22563"/>
                          <a:pt x="5109968" y="0"/>
                        </a:cubicBezTo>
                        <a:cubicBezTo>
                          <a:pt x="5366164" y="22563"/>
                          <a:pt x="5626764" y="16363"/>
                          <a:pt x="5911274" y="0"/>
                        </a:cubicBezTo>
                        <a:cubicBezTo>
                          <a:pt x="6195784" y="-16363"/>
                          <a:pt x="6318887" y="17460"/>
                          <a:pt x="6568082" y="0"/>
                        </a:cubicBezTo>
                        <a:cubicBezTo>
                          <a:pt x="6817277" y="-17460"/>
                          <a:pt x="7000613" y="2948"/>
                          <a:pt x="7224890" y="0"/>
                        </a:cubicBezTo>
                        <a:cubicBezTo>
                          <a:pt x="7258222" y="184408"/>
                          <a:pt x="7214594" y="480348"/>
                          <a:pt x="7224890" y="667552"/>
                        </a:cubicBezTo>
                        <a:cubicBezTo>
                          <a:pt x="7235186" y="854756"/>
                          <a:pt x="7257573" y="1210367"/>
                          <a:pt x="7224890" y="1362352"/>
                        </a:cubicBezTo>
                        <a:cubicBezTo>
                          <a:pt x="6965107" y="1337632"/>
                          <a:pt x="6794742" y="1375493"/>
                          <a:pt x="6568082" y="1362352"/>
                        </a:cubicBezTo>
                        <a:cubicBezTo>
                          <a:pt x="6341422" y="1349211"/>
                          <a:pt x="6254470" y="1371901"/>
                          <a:pt x="6055771" y="1362352"/>
                        </a:cubicBezTo>
                        <a:cubicBezTo>
                          <a:pt x="5857072" y="1352803"/>
                          <a:pt x="5537214" y="1343191"/>
                          <a:pt x="5398963" y="1362352"/>
                        </a:cubicBezTo>
                        <a:cubicBezTo>
                          <a:pt x="5260712" y="1381513"/>
                          <a:pt x="4915657" y="1337309"/>
                          <a:pt x="4597657" y="1362352"/>
                        </a:cubicBezTo>
                        <a:cubicBezTo>
                          <a:pt x="4279657" y="1387395"/>
                          <a:pt x="4190845" y="1360199"/>
                          <a:pt x="3940849" y="1362352"/>
                        </a:cubicBezTo>
                        <a:cubicBezTo>
                          <a:pt x="3690853" y="1364505"/>
                          <a:pt x="3637243" y="1362349"/>
                          <a:pt x="3500788" y="1362352"/>
                        </a:cubicBezTo>
                        <a:cubicBezTo>
                          <a:pt x="3364333" y="1362355"/>
                          <a:pt x="3239614" y="1351352"/>
                          <a:pt x="2988477" y="1362352"/>
                        </a:cubicBezTo>
                        <a:cubicBezTo>
                          <a:pt x="2737340" y="1373352"/>
                          <a:pt x="2349785" y="1391758"/>
                          <a:pt x="2187171" y="1362352"/>
                        </a:cubicBezTo>
                        <a:cubicBezTo>
                          <a:pt x="2024557" y="1332946"/>
                          <a:pt x="1746758" y="1394135"/>
                          <a:pt x="1530363" y="1362352"/>
                        </a:cubicBezTo>
                        <a:cubicBezTo>
                          <a:pt x="1313968" y="1330569"/>
                          <a:pt x="1174349" y="1372944"/>
                          <a:pt x="1018053" y="1362352"/>
                        </a:cubicBezTo>
                        <a:cubicBezTo>
                          <a:pt x="861757" y="1351761"/>
                          <a:pt x="386823" y="1358842"/>
                          <a:pt x="0" y="1362352"/>
                        </a:cubicBezTo>
                        <a:cubicBezTo>
                          <a:pt x="-30808" y="1071449"/>
                          <a:pt x="-2692" y="902191"/>
                          <a:pt x="0" y="722047"/>
                        </a:cubicBezTo>
                        <a:cubicBezTo>
                          <a:pt x="2692" y="541904"/>
                          <a:pt x="-1050" y="2631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2600" dirty="0">
                <a:solidFill>
                  <a:schemeClr val="tx1"/>
                </a:solidFill>
              </a:rPr>
              <a:t>for Feature Based Diagnosis of Atrial Fibrillation</a:t>
            </a:r>
          </a:p>
        </p:txBody>
      </p:sp>
    </p:spTree>
    <p:extLst>
      <p:ext uri="{BB962C8B-B14F-4D97-AF65-F5344CB8AC3E}">
        <p14:creationId xmlns:p14="http://schemas.microsoft.com/office/powerpoint/2010/main" val="33014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9254B22-158D-43CD-821A-1E787E4D4492}"/>
              </a:ext>
            </a:extLst>
          </p:cNvPr>
          <p:cNvSpPr txBox="1">
            <a:spLocks/>
          </p:cNvSpPr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E6DC7-1030-4DBA-A661-C5B07B34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2" y="849833"/>
            <a:ext cx="4255063" cy="294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BF86E-1130-405C-8D3F-7C72BED8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5" y="850833"/>
            <a:ext cx="4042005" cy="2944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FAE5A-AE79-41C5-928A-5578056FA1DC}"/>
              </a:ext>
            </a:extLst>
          </p:cNvPr>
          <p:cNvSpPr txBox="1"/>
          <p:nvPr/>
        </p:nvSpPr>
        <p:spPr>
          <a:xfrm>
            <a:off x="1314141" y="4323566"/>
            <a:ext cx="68516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MAXREFDES103 Signal = Perfusion waveform + PPG waveform + noise  (2)</a:t>
            </a:r>
          </a:p>
          <a:p>
            <a:pPr algn="ctr"/>
            <a:endParaRPr lang="en-US" b="0" i="0" u="none" strike="noStrike" baseline="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B00F4-4938-45E3-97BD-E6FCDF78A897}"/>
              </a:ext>
            </a:extLst>
          </p:cNvPr>
          <p:cNvSpPr txBox="1"/>
          <p:nvPr/>
        </p:nvSpPr>
        <p:spPr>
          <a:xfrm>
            <a:off x="2606014" y="3985890"/>
            <a:ext cx="393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baseline="0" dirty="0">
                <a:latin typeface="Roboto Slab" panose="020B0604020202020204" charset="0"/>
                <a:ea typeface="Roboto Slab" panose="020B0604020202020204" charset="0"/>
              </a:rPr>
              <a:t>E4 Signal = PPG waveform + noise  (1)</a:t>
            </a:r>
            <a:endParaRPr lang="en-US" sz="14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93074-DCCA-4564-B07A-5A85666BBFAB}"/>
              </a:ext>
            </a:extLst>
          </p:cNvPr>
          <p:cNvSpPr txBox="1"/>
          <p:nvPr/>
        </p:nvSpPr>
        <p:spPr>
          <a:xfrm>
            <a:off x="712381" y="258200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Low-end vs High-end</a:t>
            </a:r>
            <a:endParaRPr lang="en-PK" sz="2400" b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600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653D-0BB0-445B-8D0E-9BD0FB60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37" y="73978"/>
            <a:ext cx="7571700" cy="702600"/>
          </a:xfrm>
        </p:spPr>
        <p:txBody>
          <a:bodyPr/>
          <a:lstStyle/>
          <a:p>
            <a:r>
              <a:rPr lang="en-US" sz="2400" b="1" dirty="0"/>
              <a:t>System level design of Raw PPG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4615C-F0DE-4EDF-8031-5CEF8316A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737" y="978631"/>
            <a:ext cx="3358400" cy="3590345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Raw PPG data contains 3 types of artifacts</a:t>
            </a:r>
          </a:p>
          <a:p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Motion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Perfusion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Noise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548C9-8DED-4208-9D09-4D8341F27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2488E-7681-40C9-8EF5-F5E6943C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40" y="574524"/>
            <a:ext cx="5754346" cy="45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2094960"/>
            <a:ext cx="7571700" cy="95358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Separating Perfusion and PPG Waveform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from Raw PPG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74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90" y="498620"/>
            <a:ext cx="7571700" cy="953580"/>
          </a:xfrm>
        </p:spPr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Approximate Perfusion Waveform using a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47" y="1491424"/>
            <a:ext cx="6519105" cy="27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15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90" y="498620"/>
            <a:ext cx="7571700" cy="564370"/>
          </a:xfrm>
        </p:spPr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Approximate Perfusion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68955-52F1-42E2-B330-425992C05B17}"/>
                  </a:ext>
                </a:extLst>
              </p:cNvPr>
              <p:cNvSpPr txBox="1"/>
              <p:nvPr/>
            </p:nvSpPr>
            <p:spPr>
              <a:xfrm>
                <a:off x="826455" y="1483499"/>
                <a:ext cx="7491090" cy="1771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 err="1">
                    <a:latin typeface="Roboto Slab" panose="020B0604020202020204" charset="0"/>
                    <a:ea typeface="Roboto Slab" panose="020B0604020202020204" charset="0"/>
                  </a:rPr>
                  <a:t>Savitzky-Golay</a:t>
                </a:r>
                <a:r>
                  <a:rPr lang="en-US" sz="1800" b="1" dirty="0">
                    <a:latin typeface="Roboto Slab" panose="020B0604020202020204" charset="0"/>
                    <a:ea typeface="Roboto Slab" panose="020B0604020202020204" charset="0"/>
                  </a:rPr>
                  <a:t> Filter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Filtering of noise and smoothing of signal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 order polynomial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Frame Length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 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𝑆𝑎𝑚𝑝𝑙𝑖𝑛𝑔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+1=257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𝑆𝑎𝑚𝑝𝑙𝑒𝑠</m:t>
                    </m:r>
                  </m:oMath>
                </a14:m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68955-52F1-42E2-B330-425992C05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55" y="1483499"/>
                <a:ext cx="7491090" cy="1771575"/>
              </a:xfrm>
              <a:prstGeom prst="rect">
                <a:avLst/>
              </a:prstGeom>
              <a:blipFill>
                <a:blip r:embed="rId2"/>
                <a:stretch>
                  <a:fillRect l="-733" b="-343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" y="324446"/>
            <a:ext cx="4618375" cy="34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9118" y="3884117"/>
            <a:ext cx="458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Raw PPG Signal (Blue) along with the approximated Perfusion Waveform (Red)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02" y="456523"/>
            <a:ext cx="4434021" cy="3325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5297" y="3877929"/>
            <a:ext cx="440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PPG Waveform obtained along with its Frequency Plot</a:t>
            </a:r>
          </a:p>
        </p:txBody>
      </p:sp>
    </p:spTree>
    <p:extLst>
      <p:ext uri="{BB962C8B-B14F-4D97-AF65-F5344CB8AC3E}">
        <p14:creationId xmlns:p14="http://schemas.microsoft.com/office/powerpoint/2010/main" val="193485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90" y="498620"/>
            <a:ext cx="7571700" cy="646653"/>
          </a:xfrm>
        </p:spPr>
        <p:txBody>
          <a:bodyPr/>
          <a:lstStyle/>
          <a:p>
            <a:r>
              <a:rPr lang="en-US" sz="2800" b="1" dirty="0">
                <a:latin typeface="Roboto Slab" panose="020B0604020202020204" charset="0"/>
                <a:ea typeface="Roboto Slab" panose="020B0604020202020204" charset="0"/>
              </a:rPr>
              <a:t>Filter out PPG Waveform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0" y="1547960"/>
            <a:ext cx="7962813" cy="20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472441" y="3889716"/>
            <a:ext cx="399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Raw PPG signal and its frequency plot from MAXREFDES103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381" y="3889715"/>
            <a:ext cx="42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PPG waveform and Perfusion waveform obtained by filtering using a band pass filter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2A402F4-0814-4112-A493-538A6FD8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2" y="355927"/>
            <a:ext cx="4660344" cy="3495258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B7D092D-212E-4829-A337-B4451382A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27" y="355927"/>
            <a:ext cx="4660345" cy="3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1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2333355"/>
            <a:ext cx="7571700" cy="47679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Parameter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3579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833" y="313533"/>
            <a:ext cx="7571700" cy="702600"/>
          </a:xfrm>
        </p:spPr>
        <p:txBody>
          <a:bodyPr/>
          <a:lstStyle/>
          <a:p>
            <a:r>
              <a:rPr lang="en-US" sz="2800" b="1" dirty="0"/>
              <a:t>Breath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5833" y="898037"/>
                <a:ext cx="4762855" cy="3347425"/>
              </a:xfrm>
            </p:spPr>
            <p:txBody>
              <a:bodyPr/>
              <a:lstStyle/>
              <a:p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Respiratory signal dominated by frequencies at 0.3 Hz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Apply band pass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Find Peaks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Average of distance between successive peaks in samples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Roboto Slab" panose="020B0604020202020204" charset="0"/>
                      </a:rPr>
                      <m:t>𝐵𝑅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Roboto Slab" panose="020B0604020202020204" charset="0"/>
                      </a:rPr>
                      <m:t>/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min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60∗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𝑠𝑎𝑚𝑝𝑙𝑒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𝑟𝑎𝑡𝑒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𝐴𝑣𝑒𝑟𝑎𝑔𝑒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𝑝𝑒𝑎𝑘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𝑑𝑖𝑠𝑡𝑎𝑛𝑐𝑒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𝑖𝑛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Roboto Slab" panose="020B0604020202020204" charset="0"/>
                              </a:rPr>
                              <m:t>𝑠𝑎𝑚𝑝𝑙𝑒𝑠</m:t>
                            </m:r>
                          </m:den>
                        </m:f>
                      </m:e>
                    </m:func>
                  </m:oMath>
                </a14:m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5833" y="898037"/>
                <a:ext cx="4762855" cy="3347425"/>
              </a:xfrm>
              <a:blipFill rotWithShape="0">
                <a:blip r:embed="rId2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r="5664"/>
          <a:stretch/>
        </p:blipFill>
        <p:spPr>
          <a:xfrm>
            <a:off x="4983313" y="898037"/>
            <a:ext cx="4160687" cy="34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Motivation</a:t>
            </a:r>
            <a:endParaRPr sz="28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786149" y="1164834"/>
            <a:ext cx="6833851" cy="318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19% of the Pakistani population suffers from Cardiovascular Diseases (CVDs), making it the leading non-communicable disease in the country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Increasing demand for Electrocardiogram (ECG) which are uncomfortable, expensive, limited and require medical supervision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Wrist worn photoplethysmogram (PPG) devices offer a simpler, cheaper and more comfortable alternative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oogle Shape;491;p38"/>
          <p:cNvGrpSpPr/>
          <p:nvPr/>
        </p:nvGrpSpPr>
        <p:grpSpPr>
          <a:xfrm>
            <a:off x="335280" y="434341"/>
            <a:ext cx="450869" cy="443834"/>
            <a:chOff x="5290150" y="1636700"/>
            <a:chExt cx="425025" cy="429875"/>
          </a:xfrm>
        </p:grpSpPr>
        <p:sp>
          <p:nvSpPr>
            <p:cNvPr id="6" name="Google Shape;492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493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84" y="2333355"/>
            <a:ext cx="7571700" cy="47679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Motion Artifacts Removal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074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Accelerometer correlation?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9715377-74D6-423A-99C6-B805B1D7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82" y="1370271"/>
            <a:ext cx="7467202" cy="29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668" y="431801"/>
            <a:ext cx="6544133" cy="30099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Analysis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1) Individual at rest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Reference signal</a:t>
            </a:r>
          </a:p>
          <a:p>
            <a:pPr marL="0" indent="0">
              <a:buNone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43" y="896282"/>
            <a:ext cx="5138092" cy="38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67787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0D3E8-FF32-40AA-BEC0-4E487087F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90" y="688545"/>
            <a:ext cx="5021879" cy="3766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D3D4BF-5587-47DD-8272-F1996DB042AF}"/>
              </a:ext>
            </a:extLst>
          </p:cNvPr>
          <p:cNvSpPr txBox="1"/>
          <p:nvPr/>
        </p:nvSpPr>
        <p:spPr>
          <a:xfrm>
            <a:off x="2018966" y="4504993"/>
            <a:ext cx="461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BVP of a healthy individual with motion along with its magnitude spectrum using the E4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66966-A9EF-4D56-B2F9-03D91934D978}"/>
              </a:ext>
            </a:extLst>
          </p:cNvPr>
          <p:cNvSpPr/>
          <p:nvPr/>
        </p:nvSpPr>
        <p:spPr>
          <a:xfrm>
            <a:off x="184490" y="330729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indent="0">
              <a:buFont typeface="Source Sans Pro"/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2) Individual with a controlled vertical motion</a:t>
            </a:r>
          </a:p>
        </p:txBody>
      </p:sp>
    </p:spTree>
    <p:extLst>
      <p:ext uri="{BB962C8B-B14F-4D97-AF65-F5344CB8AC3E}">
        <p14:creationId xmlns:p14="http://schemas.microsoft.com/office/powerpoint/2010/main" val="2487077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982F8EF-C7FA-4BFB-80EB-FE508843A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3" y="1262118"/>
            <a:ext cx="4113853" cy="3085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7C4DF-A64F-4B04-B981-3BF6C3B2473E}"/>
              </a:ext>
            </a:extLst>
          </p:cNvPr>
          <p:cNvSpPr txBox="1"/>
          <p:nvPr/>
        </p:nvSpPr>
        <p:spPr>
          <a:xfrm>
            <a:off x="2371954" y="4526882"/>
            <a:ext cx="41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Filtered BVP using frequency of motion in the accelerometer data of E4 (A) </a:t>
            </a:r>
            <a:r>
              <a:rPr lang="en-US" sz="1200" b="1" dirty="0">
                <a:latin typeface="Roboto Slab" panose="020B0604020202020204" charset="0"/>
                <a:ea typeface="Roboto Slab" panose="020B0604020202020204" charset="0"/>
              </a:rPr>
              <a:t>Before</a:t>
            </a:r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 (B) </a:t>
            </a:r>
            <a:r>
              <a:rPr lang="en-US" sz="1200" b="1" dirty="0">
                <a:latin typeface="Roboto Slab" panose="020B0604020202020204" charset="0"/>
                <a:ea typeface="Roboto Slab" panose="020B0604020202020204" charset="0"/>
              </a:rPr>
              <a:t>After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4F79C6-FCFA-4713-A6C4-517D8E32C631}"/>
                  </a:ext>
                </a:extLst>
              </p:cNvPr>
              <p:cNvSpPr/>
              <p:nvPr/>
            </p:nvSpPr>
            <p:spPr>
              <a:xfrm>
                <a:off x="329609" y="279640"/>
                <a:ext cx="8272130" cy="1616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b="1" dirty="0">
                    <a:solidFill>
                      <a:schemeClr val="accent1"/>
                    </a:solidFill>
                    <a:latin typeface="Roboto Slab" panose="020B0604020202020204" charset="0"/>
                    <a:ea typeface="Roboto Slab" panose="020B0604020202020204" charset="0"/>
                  </a:rPr>
                  <a:t>Apply Filter :</a:t>
                </a:r>
              </a:p>
              <a:p>
                <a:pPr lvl="1"/>
                <a:endParaRPr lang="en-US" sz="1800" b="1" dirty="0">
                  <a:latin typeface="Roboto Slab" panose="020B0604020202020204" charset="0"/>
                  <a:ea typeface="Roboto Slab" panose="020B0604020202020204" charset="0"/>
                </a:endParaRP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Band stop filter: FIR </a:t>
                </a:r>
                <a:r>
                  <a:rPr lang="en-US" sz="1800" dirty="0" err="1">
                    <a:latin typeface="Roboto Slab" panose="020B0604020202020204" charset="0"/>
                    <a:ea typeface="Roboto Slab" panose="020B0604020202020204" charset="0"/>
                  </a:rPr>
                  <a:t>Equiripple</a:t>
                </a:r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 with order 100 and bandwidth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𝐹𝑀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Roboto Slab" panose="020B060402020202020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800" dirty="0">
                    <a:latin typeface="Roboto Slab" panose="020B0604020202020204" charset="0"/>
                    <a:ea typeface="Roboto Slab" panose="020B0604020202020204" charset="0"/>
                  </a:rPr>
                  <a:t> [5]</a:t>
                </a:r>
              </a:p>
              <a:p>
                <a:pPr lvl="1"/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  <a:p>
                <a:pPr lvl="1"/>
                <a:endParaRPr lang="en-US" sz="1800" dirty="0">
                  <a:latin typeface="Roboto Slab" panose="020B0604020202020204" charset="0"/>
                  <a:ea typeface="Roboto Slab" panose="020B060402020202020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4F79C6-FCFA-4713-A6C4-517D8E32C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9" y="279640"/>
                <a:ext cx="8272130" cy="1616533"/>
              </a:xfrm>
              <a:prstGeom prst="rect">
                <a:avLst/>
              </a:prstGeom>
              <a:blipFill>
                <a:blip r:embed="rId3"/>
                <a:stretch>
                  <a:fillRect l="-590" t="-2264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361F396-8FD3-4BAF-82DD-92A09EEE5C39}"/>
              </a:ext>
            </a:extLst>
          </p:cNvPr>
          <p:cNvSpPr txBox="1"/>
          <p:nvPr/>
        </p:nvSpPr>
        <p:spPr>
          <a:xfrm>
            <a:off x="2278162" y="4336807"/>
            <a:ext cx="691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(A)</a:t>
            </a:r>
            <a:endParaRPr lang="en-PK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ECE99-C172-4A1B-B782-32119E9F60C6}"/>
              </a:ext>
            </a:extLst>
          </p:cNvPr>
          <p:cNvSpPr txBox="1"/>
          <p:nvPr/>
        </p:nvSpPr>
        <p:spPr>
          <a:xfrm>
            <a:off x="6362594" y="4347508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(B)</a:t>
            </a:r>
            <a:endParaRPr lang="en-PK" sz="1050" b="1" dirty="0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DA1ECEE5-48F2-4961-8655-A09740EA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9" y="1262118"/>
            <a:ext cx="4113854" cy="30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27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490" y="488928"/>
            <a:ext cx="4150235" cy="3573600"/>
          </a:xfrm>
        </p:spPr>
        <p:txBody>
          <a:bodyPr/>
          <a:lstStyle/>
          <a:p>
            <a:pPr marL="7620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Repeated with MAXREFDES103</a:t>
            </a:r>
          </a:p>
          <a:p>
            <a:pPr marL="0" indent="0">
              <a:buNone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8" y="1080972"/>
            <a:ext cx="4701275" cy="3525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3327" y="4508692"/>
            <a:ext cx="395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Comparison of inverted PPG waveform before and after eliminating frequencies of motion using MAXREFDES103</a:t>
            </a:r>
          </a:p>
        </p:txBody>
      </p:sp>
    </p:spTree>
    <p:extLst>
      <p:ext uri="{BB962C8B-B14F-4D97-AF65-F5344CB8AC3E}">
        <p14:creationId xmlns:p14="http://schemas.microsoft.com/office/powerpoint/2010/main" val="396433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2D42-C3DC-4799-8646-E37743E3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Roboto Slab" panose="020B0604020202020204" charset="0"/>
                <a:ea typeface="Roboto Slab" panose="020B0604020202020204" charset="0"/>
              </a:rPr>
              <a:t>Conclusion</a:t>
            </a:r>
            <a:endParaRPr lang="en-PK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5F3A5-A995-4864-85CC-C19E83D1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Correlation do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Motion artifacts removed to some 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Noise frequencies &gt; 0.5 Hz cannot be filtered without having the risk of losing vital PPG information</a:t>
            </a:r>
          </a:p>
          <a:p>
            <a:endParaRPr lang="en-PK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E2A1-FAD4-43E4-A7E4-C3DFBFA04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5619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10319"/>
            <a:ext cx="7571700" cy="702600"/>
          </a:xfrm>
        </p:spPr>
        <p:txBody>
          <a:bodyPr/>
          <a:lstStyle/>
          <a:p>
            <a:r>
              <a:rPr lang="en-US" sz="2800" b="1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Motion Artifact Removal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Explore and implement other algorithms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0" indent="0"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Health Parameter Approximation from Perfusion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Extract and analyze feature parameters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0" indent="0"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Expand our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Diversify across age and gender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lvl="1"/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457200" lvl="1" indent="0">
              <a:buNone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grpSp>
        <p:nvGrpSpPr>
          <p:cNvPr id="5" name="Google Shape;686;p38"/>
          <p:cNvGrpSpPr/>
          <p:nvPr/>
        </p:nvGrpSpPr>
        <p:grpSpPr>
          <a:xfrm>
            <a:off x="205740" y="413139"/>
            <a:ext cx="580410" cy="599779"/>
            <a:chOff x="3927500" y="301425"/>
            <a:chExt cx="461550" cy="411625"/>
          </a:xfrm>
        </p:grpSpPr>
        <p:sp>
          <p:nvSpPr>
            <p:cNvPr id="6" name="Google Shape;687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688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689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" name="Google Shape;690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Google Shape;691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692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693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694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695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696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697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698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699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700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701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702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703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704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705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706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707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708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709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710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711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712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713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9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50656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 You!</a:t>
            </a:r>
            <a:endParaRPr sz="60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75369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Roboto Slab" panose="020B0604020202020204" charset="0"/>
                <a:ea typeface="Roboto Slab" panose="020B0604020202020204" charset="0"/>
              </a:rPr>
              <a:t>Any Questions?</a:t>
            </a:r>
            <a:endParaRPr sz="36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0" y="310319"/>
            <a:ext cx="7571700" cy="702600"/>
          </a:xfrm>
        </p:spPr>
        <p:txBody>
          <a:bodyPr/>
          <a:lstStyle/>
          <a:p>
            <a:r>
              <a:rPr lang="en-US" sz="2800" b="1" dirty="0"/>
              <a:t>References: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952500"/>
            <a:ext cx="7571700" cy="3882800"/>
          </a:xfrm>
        </p:spPr>
        <p:txBody>
          <a:bodyPr/>
          <a:lstStyle/>
          <a:p>
            <a:pPr marL="76200" indent="0">
              <a:buNone/>
            </a:pP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[1] S.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Naseem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U. K.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Khattak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H.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Ghazanfar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and A.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Irfan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\Prevalence of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noncommunicable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diseases and their risk factors at a semi-urban community, Pakistan," Pan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Afr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Med J, vol. 23, p. 151, 2016.</a:t>
            </a:r>
          </a:p>
          <a:p>
            <a:pPr marL="76200" indent="0">
              <a:buNone/>
            </a:pP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[2] S. Lee, G. Ha, D. Wright, Y. Ma, E.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Sen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-Gupta, N.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Haubrich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P.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Branche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W. Li, G. Huppert, M. Johnson, B.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Mutlu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K. Li, N.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Sheth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J. Wright, y.-s. Huang, M. Mansour, J. Rogers, and R.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Ghaari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\Highly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exible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wearable, and disposable cardiac biosensors for remote and ambulatory monitoring,“ </a:t>
            </a:r>
            <a:r>
              <a:rPr lang="nl-NL" sz="1400" dirty="0">
                <a:latin typeface="Roboto Slab" panose="020B0604020202020204" charset="0"/>
                <a:ea typeface="Roboto Slab" panose="020B0604020202020204" charset="0"/>
              </a:rPr>
              <a:t>npj Digital Medicine, vol. 1, 12 2018.</a:t>
            </a:r>
            <a:endParaRPr lang="en-PK" sz="1400" dirty="0">
              <a:latin typeface="Roboto Slab" panose="020B0604020202020204" charset="0"/>
              <a:ea typeface="Roboto Slab" panose="020B0604020202020204" charset="0"/>
            </a:endParaRPr>
          </a:p>
          <a:p>
            <a:pPr marL="76200" indent="0">
              <a:buNone/>
            </a:pP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[3] C. Fischer, M.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Glos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T.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Penzel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and I.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Fietze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\Extended algorithm for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realtime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pulse waveform segmentation and artifact detection in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photoplethysmograms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,“ </a:t>
            </a:r>
            <a:r>
              <a:rPr lang="nl-NL" sz="1400" dirty="0">
                <a:latin typeface="Roboto Slab" panose="020B0604020202020204" charset="0"/>
                <a:ea typeface="Roboto Slab" panose="020B0604020202020204" charset="0"/>
              </a:rPr>
              <a:t>Somnologie, vol. 21, pp. 1-11, 05 2017.</a:t>
            </a:r>
          </a:p>
          <a:p>
            <a:pPr marL="76200" indent="0">
              <a:buNone/>
            </a:pP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[4] Charlton P.H.,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Villarroel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M.,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Salguiero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F. (2016) Waveform Analysis to Estimate Respiratory Rate. In: Secondary Analysis of Electronic Health Records. Springer, Cham. 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  <a:hlinkClick r:id="rId2"/>
              </a:rPr>
              <a:t>https://doi.org/10.1007/978-3-319-43742-2_26</a:t>
            </a:r>
            <a:endParaRPr lang="en-US" sz="1400" dirty="0">
              <a:latin typeface="Roboto Slab" panose="020B0604020202020204" charset="0"/>
              <a:ea typeface="Roboto Slab" panose="020B0604020202020204" charset="0"/>
            </a:endParaRPr>
          </a:p>
          <a:p>
            <a:pPr marL="76200" indent="0">
              <a:buNone/>
            </a:pP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[5]S. </a:t>
            </a:r>
            <a:r>
              <a:rPr lang="en-US" sz="1400" dirty="0" err="1">
                <a:latin typeface="Roboto Slab" panose="020B0604020202020204" charset="0"/>
                <a:ea typeface="Roboto Slab" panose="020B0604020202020204" charset="0"/>
              </a:rPr>
              <a:t>Nabavi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 and S. Bhadra, ”A robust fusion method for motion artifacts reduction in photoplethysmography signal," </a:t>
            </a:r>
            <a:r>
              <a:rPr lang="en-US" sz="1400" i="1" dirty="0">
                <a:latin typeface="Roboto Slab" panose="020B0604020202020204" charset="0"/>
                <a:ea typeface="Roboto Slab" panose="020B0604020202020204" charset="0"/>
              </a:rPr>
              <a:t>IEEE Transactions on Instrumentation and Measurement</a:t>
            </a:r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, vol. PP, pp. 1-1, 07 2020.</a:t>
            </a:r>
          </a:p>
          <a:p>
            <a:pPr lvl="1"/>
            <a:endParaRPr lang="en-US" sz="1400" dirty="0">
              <a:latin typeface="Roboto Slab" panose="020B0604020202020204" charset="0"/>
              <a:ea typeface="Roboto Slab" panose="020B0604020202020204" charset="0"/>
            </a:endParaRPr>
          </a:p>
          <a:p>
            <a:pPr marL="457200" lvl="1" indent="0">
              <a:buNone/>
            </a:pPr>
            <a:endParaRPr lang="en-US" sz="14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37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Vision</a:t>
            </a:r>
            <a:endParaRPr sz="2800" b="1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786149" y="1164834"/>
            <a:ext cx="6833851" cy="318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Allow for remote and ambulatory cardiac health monitoring and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Identification and removal of artifacts from the PPG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Develop data processing algorithm for a robust diagnosis of cardiac disorders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6" name="Google Shape;494;p38">
            <a:extLst>
              <a:ext uri="{FF2B5EF4-FFF2-40B4-BE49-F238E27FC236}">
                <a16:creationId xmlns:a16="http://schemas.microsoft.com/office/drawing/2014/main" id="{2793FADB-455D-4591-9F19-E2C036D79D0D}"/>
              </a:ext>
            </a:extLst>
          </p:cNvPr>
          <p:cNvGrpSpPr/>
          <p:nvPr/>
        </p:nvGrpSpPr>
        <p:grpSpPr>
          <a:xfrm>
            <a:off x="292288" y="400281"/>
            <a:ext cx="493861" cy="518277"/>
            <a:chOff x="5961125" y="1623900"/>
            <a:chExt cx="427450" cy="448175"/>
          </a:xfrm>
        </p:grpSpPr>
        <p:sp>
          <p:nvSpPr>
            <p:cNvPr id="7" name="Google Shape;495;p38">
              <a:extLst>
                <a:ext uri="{FF2B5EF4-FFF2-40B4-BE49-F238E27FC236}">
                  <a16:creationId xmlns:a16="http://schemas.microsoft.com/office/drawing/2014/main" id="{3A73B910-75ED-435C-97BF-54F256F760B7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496;p38">
              <a:extLst>
                <a:ext uri="{FF2B5EF4-FFF2-40B4-BE49-F238E27FC236}">
                  <a16:creationId xmlns:a16="http://schemas.microsoft.com/office/drawing/2014/main" id="{39284261-4011-4C05-991F-BC2C028E2400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" name="Google Shape;497;p38">
              <a:extLst>
                <a:ext uri="{FF2B5EF4-FFF2-40B4-BE49-F238E27FC236}">
                  <a16:creationId xmlns:a16="http://schemas.microsoft.com/office/drawing/2014/main" id="{488773D6-C4C0-4D92-85F1-0144DEA1A1A8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98;p38">
              <a:extLst>
                <a:ext uri="{FF2B5EF4-FFF2-40B4-BE49-F238E27FC236}">
                  <a16:creationId xmlns:a16="http://schemas.microsoft.com/office/drawing/2014/main" id="{3A5369E8-87F0-40D9-AC0F-E0B63301EA4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99;p38">
              <a:extLst>
                <a:ext uri="{FF2B5EF4-FFF2-40B4-BE49-F238E27FC236}">
                  <a16:creationId xmlns:a16="http://schemas.microsoft.com/office/drawing/2014/main" id="{DCCABE03-A698-4E32-BD00-E2AF86312D9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500;p38">
              <a:extLst>
                <a:ext uri="{FF2B5EF4-FFF2-40B4-BE49-F238E27FC236}">
                  <a16:creationId xmlns:a16="http://schemas.microsoft.com/office/drawing/2014/main" id="{F428EF56-45C0-4DF7-BD68-A010C77530EF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501;p38">
              <a:extLst>
                <a:ext uri="{FF2B5EF4-FFF2-40B4-BE49-F238E27FC236}">
                  <a16:creationId xmlns:a16="http://schemas.microsoft.com/office/drawing/2014/main" id="{0140C0CF-0BE7-425A-A7E8-4BD27D2ED107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0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Block Diagram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0E436B-19C0-4317-B6F9-48631DDE7A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26"/>
          <a:stretch/>
        </p:blipFill>
        <p:spPr>
          <a:xfrm>
            <a:off x="1577443" y="1141711"/>
            <a:ext cx="5989112" cy="2860078"/>
          </a:xfrm>
          <a:prstGeom prst="rect">
            <a:avLst/>
          </a:prstGeom>
        </p:spPr>
      </p:pic>
      <p:sp>
        <p:nvSpPr>
          <p:cNvPr id="16" name="Google Shape;481;p38">
            <a:extLst>
              <a:ext uri="{FF2B5EF4-FFF2-40B4-BE49-F238E27FC236}">
                <a16:creationId xmlns:a16="http://schemas.microsoft.com/office/drawing/2014/main" id="{7B474489-AE0A-4E41-9E08-53DE2C597D4A}"/>
              </a:ext>
            </a:extLst>
          </p:cNvPr>
          <p:cNvSpPr/>
          <p:nvPr/>
        </p:nvSpPr>
        <p:spPr>
          <a:xfrm>
            <a:off x="449382" y="491036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8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2003-D4E6-4110-BE1E-C7E4120C9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Background Review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PPG Waveform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D3A407D-3ABA-443F-95B3-A47214B54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49" y="1010720"/>
            <a:ext cx="2815006" cy="2620099"/>
          </a:xfrm>
        </p:spPr>
        <p:txBody>
          <a:bodyPr anchor="ctr"/>
          <a:lstStyle/>
          <a:p>
            <a:pPr marL="76200" indent="0"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Important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Systolic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Diastolic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Pulse Wave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Blood Volume Pulse (BVP)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7EA40-66B9-41C7-BBC7-84EE6F386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26" y="1010720"/>
            <a:ext cx="4110151" cy="262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0D737-2DAD-40B1-9DA5-5C7DD0E3C2C1}"/>
              </a:ext>
            </a:extLst>
          </p:cNvPr>
          <p:cNvSpPr txBox="1"/>
          <p:nvPr/>
        </p:nvSpPr>
        <p:spPr>
          <a:xfrm>
            <a:off x="3924426" y="3825003"/>
            <a:ext cx="4110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 Slab" panose="020B0604020202020204" charset="0"/>
                <a:ea typeface="Roboto Slab" panose="020B0604020202020204" charset="0"/>
              </a:rPr>
              <a:t>PPG Waveform Notation [3]</a:t>
            </a:r>
          </a:p>
        </p:txBody>
      </p:sp>
    </p:spTree>
    <p:extLst>
      <p:ext uri="{BB962C8B-B14F-4D97-AF65-F5344CB8AC3E}">
        <p14:creationId xmlns:p14="http://schemas.microsoft.com/office/powerpoint/2010/main" val="351596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Perfusion Effect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Google Shape;76;p13">
            <a:extLst>
              <a:ext uri="{FF2B5EF4-FFF2-40B4-BE49-F238E27FC236}">
                <a16:creationId xmlns:a16="http://schemas.microsoft.com/office/drawing/2014/main" id="{AA785B6E-20C2-4734-9F15-C39283F6F8FB}"/>
              </a:ext>
            </a:extLst>
          </p:cNvPr>
          <p:cNvSpPr txBox="1"/>
          <p:nvPr/>
        </p:nvSpPr>
        <p:spPr>
          <a:xfrm>
            <a:off x="786149" y="1153134"/>
            <a:ext cx="6833851" cy="359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Variation of blood flow volume in capillary network and the surrounding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Causes a baseline shift in the raw PPG signal. </a:t>
            </a:r>
          </a:p>
          <a:p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Factors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Breathing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Anxiety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Stress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And much more!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47938" b="48217"/>
          <a:stretch/>
        </p:blipFill>
        <p:spPr>
          <a:xfrm>
            <a:off x="4261470" y="2116283"/>
            <a:ext cx="3357383" cy="1770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7618" y="4028860"/>
            <a:ext cx="324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Slab" panose="020B0604020202020204" charset="0"/>
                <a:ea typeface="Roboto Slab" panose="020B0604020202020204" charset="0"/>
              </a:rPr>
              <a:t>PPG Signal without perfusion (top) and with perfusion (bottom) [4]</a:t>
            </a:r>
          </a:p>
        </p:txBody>
      </p:sp>
    </p:spTree>
    <p:extLst>
      <p:ext uri="{BB962C8B-B14F-4D97-AF65-F5344CB8AC3E}">
        <p14:creationId xmlns:p14="http://schemas.microsoft.com/office/powerpoint/2010/main" val="27958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Motion Artifact</a:t>
            </a:r>
            <a:endParaRPr sz="2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1B280-0697-406C-BD6A-4F1A854B9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1" y="884016"/>
            <a:ext cx="3653971" cy="28434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2BDB32-B326-4455-829E-78CC783EBDC6}"/>
              </a:ext>
            </a:extLst>
          </p:cNvPr>
          <p:cNvSpPr/>
          <p:nvPr/>
        </p:nvSpPr>
        <p:spPr>
          <a:xfrm>
            <a:off x="5651947" y="3727436"/>
            <a:ext cx="2653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 Healthy Patient with No Motion Artifacts</a:t>
            </a:r>
            <a:endParaRPr lang="en-PK" dirty="0"/>
          </a:p>
        </p:txBody>
      </p:sp>
      <p:sp>
        <p:nvSpPr>
          <p:cNvPr id="7" name="Rectangle 6"/>
          <p:cNvSpPr/>
          <p:nvPr/>
        </p:nvSpPr>
        <p:spPr>
          <a:xfrm>
            <a:off x="733230" y="1191656"/>
            <a:ext cx="4418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Disturbance in the contact between the skin and sensor from movement of the body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Introduces noise into the readings making them unreliable and inaccurate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Readings cannot detect Atrial Fibrillation (Afib) reliably </a:t>
            </a:r>
          </a:p>
        </p:txBody>
      </p:sp>
    </p:spTree>
    <p:extLst>
      <p:ext uri="{BB962C8B-B14F-4D97-AF65-F5344CB8AC3E}">
        <p14:creationId xmlns:p14="http://schemas.microsoft.com/office/powerpoint/2010/main" val="342139250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1161</Words>
  <Application>Microsoft Office PowerPoint</Application>
  <PresentationFormat>On-screen Show (16:9)</PresentationFormat>
  <Paragraphs>218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Cambria Math</vt:lpstr>
      <vt:lpstr>Roboto Slab</vt:lpstr>
      <vt:lpstr>Source Sans Pro</vt:lpstr>
      <vt:lpstr>Arial</vt:lpstr>
      <vt:lpstr>Bahnschrift Light Condensed</vt:lpstr>
      <vt:lpstr>Cordelia template</vt:lpstr>
      <vt:lpstr>Removal of Motion Artifacts from Photoplethysmogram Data for Feature Based Diagnosis of Atrial Fibrillation</vt:lpstr>
      <vt:lpstr>Removal of Motion Artifacts from Photoplethysmogram</vt:lpstr>
      <vt:lpstr>Motivation</vt:lpstr>
      <vt:lpstr>Vision</vt:lpstr>
      <vt:lpstr>Block Diagram</vt:lpstr>
      <vt:lpstr>Background Review</vt:lpstr>
      <vt:lpstr>PPG Waveform</vt:lpstr>
      <vt:lpstr>Perfusion Effect</vt:lpstr>
      <vt:lpstr>Motion Artifact</vt:lpstr>
      <vt:lpstr>PowerPoint Presentation</vt:lpstr>
      <vt:lpstr>Methodology</vt:lpstr>
      <vt:lpstr>High-End Device</vt:lpstr>
      <vt:lpstr>Low-End Device</vt:lpstr>
      <vt:lpstr>Cost Analysis</vt:lpstr>
      <vt:lpstr>Software</vt:lpstr>
      <vt:lpstr>Data sets</vt:lpstr>
      <vt:lpstr>Data Quality Comparison - Maxim</vt:lpstr>
      <vt:lpstr>Data Quality Comparison - Maxim</vt:lpstr>
      <vt:lpstr>PowerPoint Presentation</vt:lpstr>
      <vt:lpstr>PowerPoint Presentation</vt:lpstr>
      <vt:lpstr>System level design of Raw PPG data</vt:lpstr>
      <vt:lpstr>Separating Perfusion and PPG Waveform from Raw PPG Signal</vt:lpstr>
      <vt:lpstr>Approximate Perfusion Waveform using a Polynomial</vt:lpstr>
      <vt:lpstr>Approximate Perfusion</vt:lpstr>
      <vt:lpstr>PowerPoint Presentation</vt:lpstr>
      <vt:lpstr>Filter out PPG Waveform</vt:lpstr>
      <vt:lpstr>PowerPoint Presentation</vt:lpstr>
      <vt:lpstr>Parameter Estimation</vt:lpstr>
      <vt:lpstr>Breath Rate</vt:lpstr>
      <vt:lpstr>Motion Artifacts Removal </vt:lpstr>
      <vt:lpstr>Accelerometer correlation?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Thank You!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Removal of Motion Artifacts from Photoplethysmogram Data for Feature Based Diagnosis of Atrial Fibrillation</dc:title>
  <dc:creator>Sheraz Hassan</dc:creator>
  <cp:lastModifiedBy>Mohammad Afaq</cp:lastModifiedBy>
  <cp:revision>76</cp:revision>
  <dcterms:modified xsi:type="dcterms:W3CDTF">2021-01-06T10:13:37Z</dcterms:modified>
</cp:coreProperties>
</file>